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7"/>
  </p:notesMasterIdLst>
  <p:handoutMasterIdLst>
    <p:handoutMasterId r:id="rId28"/>
  </p:handoutMasterIdLst>
  <p:sldIdLst>
    <p:sldId id="403" r:id="rId2"/>
    <p:sldId id="404" r:id="rId3"/>
    <p:sldId id="406" r:id="rId4"/>
    <p:sldId id="408" r:id="rId5"/>
    <p:sldId id="372" r:id="rId6"/>
    <p:sldId id="349" r:id="rId7"/>
    <p:sldId id="373" r:id="rId8"/>
    <p:sldId id="374" r:id="rId9"/>
    <p:sldId id="364" r:id="rId10"/>
    <p:sldId id="337" r:id="rId11"/>
    <p:sldId id="378" r:id="rId12"/>
    <p:sldId id="356" r:id="rId13"/>
    <p:sldId id="357" r:id="rId14"/>
    <p:sldId id="298" r:id="rId15"/>
    <p:sldId id="394" r:id="rId16"/>
    <p:sldId id="376" r:id="rId17"/>
    <p:sldId id="377" r:id="rId18"/>
    <p:sldId id="387" r:id="rId19"/>
    <p:sldId id="358" r:id="rId20"/>
    <p:sldId id="359" r:id="rId21"/>
    <p:sldId id="369" r:id="rId22"/>
    <p:sldId id="322" r:id="rId23"/>
    <p:sldId id="283" r:id="rId24"/>
    <p:sldId id="327" r:id="rId25"/>
    <p:sldId id="354" r:id="rId2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wyer, Chase" initials="SC" lastIdx="4" clrIdx="0"/>
  <p:cmAuthor id="1" name="david.gerstner" initials="d" lastIdx="0" clrIdx="1"/>
  <p:cmAuthor id="2" name="Ross Bales" initials="RB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FFFF"/>
    <a:srgbClr val="FF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00" y="10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264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849" y="0"/>
            <a:ext cx="304264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DC71-A035-455C-830E-07B3A67A6FEA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375"/>
            <a:ext cx="304264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849" y="8842375"/>
            <a:ext cx="304264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71BEF-3CE7-4E65-AED5-5D7802CEB3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3358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19E88-5166-4459-8018-CB3DED10B857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EB72A-7321-4D25-8BCE-D191CC130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604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Sante</a:t>
            </a:r>
            <a:r>
              <a:rPr lang="en-US" dirty="0" smtClean="0"/>
              <a:t> Fe </a:t>
            </a:r>
            <a:r>
              <a:rPr lang="en-US" baseline="0" dirty="0" smtClean="0"/>
              <a:t>shooter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05710-F290-4041-8C5E-A921AFB7E8C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969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Madden Gaming Tournament, 8/26/2018</a:t>
            </a:r>
          </a:p>
          <a:p>
            <a:r>
              <a:rPr lang="en-US" dirty="0" smtClean="0"/>
              <a:t>4 dead?  3 stable?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50410-56C1-4288-9CD7-C1234607C45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B72A-7321-4D25-8BCE-D191CC1308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38.pn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38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0.wav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2ahUKEwie7L-KxovdAhWL64MKHasQAk8QjRx6BAgBEAU&amp;url=https://philadelphia.cbslocal.com/2018/08/26/sheriffs-office-mass-shooting-at-jacksonville-landing-people-told-to-stay-away/&amp;psig=AOvVaw2mdtj7xVIcUC6dnrDkWDUI&amp;ust=1535401080218501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hyperlink" Target="https://www.google.com/url?sa=i&amp;rct=j&amp;q=&amp;esrc=s&amp;source=images&amp;cd=&amp;cad=rja&amp;uact=8&amp;ved=2ahUKEwiC5-GdxIvdAhUi5YMKHQsyDnUQjRx6BAgBEAU&amp;url=https://www.gwinnettdailypost.com/news/sheriff-mass-shooting-at-jacksonville-landing-in-florida/article_c1def3f0-a95f-11e8-903d-6f6df0b99885.html&amp;psig=AOvVaw2z35zbMuyPVyNeLJOdC926&amp;ust=1535400876746266" TargetMode="External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hyperlink" Target="https://www.google.com/url?sa=i&amp;rct=j&amp;q=&amp;esrc=s&amp;source=images&amp;cd=&amp;cad=rja&amp;uact=8&amp;ved=2ahUKEwjx_pP9xIvdAhXH7YMKHc0UD-UQjRx6BAgBEAU&amp;url=https://www.cnn.com/2018/08/26/us/jacksonville-madden-shooting/index.html&amp;psig=AOvVaw2mdtj7xVIcUC6dnrDkWDUI&amp;ust=1535401080218501" TargetMode="External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wmf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.wav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42.jpeg"/><Relationship Id="rId11" Type="http://schemas.openxmlformats.org/officeDocument/2006/relationships/image" Target="../media/image38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Marjory </a:t>
            </a:r>
            <a:r>
              <a:rPr lang="en-US" sz="4000" b="1" dirty="0" err="1" smtClean="0"/>
              <a:t>Stoneman</a:t>
            </a:r>
            <a:r>
              <a:rPr lang="en-US" sz="4000" b="1" dirty="0" smtClean="0"/>
              <a:t> Douglas High School  Parkland, FL – February 14, 2018</a:t>
            </a:r>
          </a:p>
        </p:txBody>
      </p:sp>
      <p:sp>
        <p:nvSpPr>
          <p:cNvPr id="248834" name="AutoShape 2" descr=" Police have responded to reports of an active shooter at a Florida high school"/>
          <p:cNvSpPr>
            <a:spLocks noChangeAspect="1" noChangeArrowheads="1"/>
          </p:cNvSpPr>
          <p:nvPr/>
        </p:nvSpPr>
        <p:spPr bwMode="auto">
          <a:xfrm>
            <a:off x="838200" y="228600"/>
            <a:ext cx="75438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836" name="AutoShape 4" descr=" Police have responded to reports of an active shooter at a Florida high school"/>
          <p:cNvSpPr>
            <a:spLocks noChangeAspect="1" noChangeArrowheads="1"/>
          </p:cNvSpPr>
          <p:nvPr/>
        </p:nvSpPr>
        <p:spPr bwMode="auto">
          <a:xfrm>
            <a:off x="155575" y="-2947988"/>
            <a:ext cx="11430000" cy="6143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838" name="AutoShape 6" descr=" Police have responded to reports of an active shooter at a Florida high school"/>
          <p:cNvSpPr>
            <a:spLocks noChangeAspect="1" noChangeArrowheads="1"/>
          </p:cNvSpPr>
          <p:nvPr/>
        </p:nvSpPr>
        <p:spPr bwMode="auto">
          <a:xfrm>
            <a:off x="155575" y="-2947988"/>
            <a:ext cx="11430000" cy="6143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840" name="AutoShape 8" descr=" A tweet apparently showing someone hiding under a desk during the shooting was posted to social media"/>
          <p:cNvSpPr>
            <a:spLocks noChangeAspect="1" noChangeArrowheads="1"/>
          </p:cNvSpPr>
          <p:nvPr/>
        </p:nvSpPr>
        <p:spPr bwMode="auto">
          <a:xfrm>
            <a:off x="155575" y="-3665538"/>
            <a:ext cx="6029325" cy="7648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0530" name="Picture 2" descr="https://www.onlinethreatalerts.com/article/2018/2/14/shooting-at-marjory-stoneman-douglas-high-school-school-florida-usa/5.jpg"/>
          <p:cNvPicPr>
            <a:picLocks noChangeAspect="1" noChangeArrowheads="1"/>
          </p:cNvPicPr>
          <p:nvPr/>
        </p:nvPicPr>
        <p:blipFill>
          <a:blip r:embed="rId3" cstate="print"/>
          <a:srcRect l="4372" t="2658" r="3825" b="4314"/>
          <a:stretch>
            <a:fillRect/>
          </a:stretch>
        </p:blipFill>
        <p:spPr bwMode="auto">
          <a:xfrm>
            <a:off x="0" y="1676400"/>
            <a:ext cx="4800600" cy="2667000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2712" y="1371600"/>
            <a:ext cx="3901288" cy="494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2" name="Picture 4" descr="http://www.bostonherald.com/sites/default/files/styles/gallery/public/media/2018/02/14/021418parkland056.jpg?itok=YIhQ4eM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470400"/>
            <a:ext cx="3581400" cy="2387600"/>
          </a:xfrm>
          <a:prstGeom prst="rect">
            <a:avLst/>
          </a:prstGeom>
          <a:noFill/>
        </p:spPr>
      </p:pic>
      <p:pic>
        <p:nvPicPr>
          <p:cNvPr id="248843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9395" y="3468178"/>
            <a:ext cx="392853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45" name="Picture 13"/>
          <p:cNvPicPr>
            <a:picLocks noChangeAspect="1" noChangeArrowheads="1"/>
          </p:cNvPicPr>
          <p:nvPr/>
        </p:nvPicPr>
        <p:blipFill>
          <a:blip r:embed="rId7" cstate="print"/>
          <a:srcRect l="16949"/>
          <a:stretch>
            <a:fillRect/>
          </a:stretch>
        </p:blipFill>
        <p:spPr bwMode="auto">
          <a:xfrm>
            <a:off x="0" y="4329112"/>
            <a:ext cx="37338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25" r="28698"/>
          <a:stretch/>
        </p:blipFill>
        <p:spPr bwMode="auto">
          <a:xfrm>
            <a:off x="3963969" y="5174474"/>
            <a:ext cx="1292262" cy="168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~PP3734.WAV">
            <a:hlinkClick r:id="" action="ppaction://media"/>
          </p:cNvPr>
          <p:cNvPicPr>
            <a:picLocks noRot="1" noChangeAspect="1"/>
          </p:cNvPicPr>
          <p:nvPr>
            <a:wavAudioFile r:embed="rId1" name="~PP3734.WAV"/>
          </p:nvPr>
        </p:nvPicPr>
        <p:blipFill>
          <a:blip r:embed="rId9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0137221"/>
      </p:ext>
    </p:extLst>
  </p:cSld>
  <p:clrMapOvr>
    <a:masterClrMapping/>
  </p:clrMapOvr>
  <p:transition advTm="10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Scenario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Man enters </a:t>
            </a:r>
            <a:r>
              <a:rPr lang="en-US" b="1" dirty="0" smtClean="0"/>
              <a:t>a building and </a:t>
            </a:r>
            <a:r>
              <a:rPr lang="en-US" b="1" dirty="0"/>
              <a:t>begins </a:t>
            </a:r>
            <a:r>
              <a:rPr lang="en-US" b="1" dirty="0" smtClean="0"/>
              <a:t>shooting visitors </a:t>
            </a:r>
            <a:r>
              <a:rPr lang="en-US" b="1" dirty="0"/>
              <a:t>and </a:t>
            </a:r>
            <a:r>
              <a:rPr lang="en-US" b="1" dirty="0" smtClean="0"/>
              <a:t>faculty </a:t>
            </a:r>
          </a:p>
          <a:p>
            <a:r>
              <a:rPr lang="en-US" b="1" dirty="0" smtClean="0"/>
              <a:t>An IED explodes</a:t>
            </a:r>
          </a:p>
          <a:p>
            <a:r>
              <a:rPr lang="en-US" b="1" dirty="0" smtClean="0"/>
              <a:t>Numerous victims </a:t>
            </a:r>
            <a:r>
              <a:rPr lang="en-US" b="1" dirty="0"/>
              <a:t>with some </a:t>
            </a:r>
            <a:r>
              <a:rPr lang="en-US" b="1" dirty="0" smtClean="0"/>
              <a:t>fatalities</a:t>
            </a:r>
            <a:endParaRPr lang="en-US" b="1" dirty="0"/>
          </a:p>
        </p:txBody>
      </p:sp>
      <p:pic>
        <p:nvPicPr>
          <p:cNvPr id="4" name="Picture 2" descr="http://a.abcnews.com/images/GMA/abc_gma_schriffen_130609_w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504252"/>
            <a:ext cx="4038600" cy="235374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2165"/>
            <a:ext cx="3124200" cy="234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~PP3516.WAV">
            <a:hlinkClick r:id="" action="ppaction://media"/>
          </p:cNvPr>
          <p:cNvPicPr>
            <a:picLocks noRot="1" noChangeAspect="1"/>
          </p:cNvPicPr>
          <p:nvPr>
            <a:wavAudioFile r:embed="rId1" name="~PP3516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2127353"/>
      </p:ext>
    </p:extLst>
  </p:cSld>
  <p:clrMapOvr>
    <a:masterClrMapping/>
  </p:clrMapOvr>
  <p:transition spd="slow" advTm="16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This attack is part of a Complex Coordinated Terrorist Attack (CCTA)</a:t>
            </a:r>
          </a:p>
          <a:p>
            <a:pPr lvl="1"/>
            <a:r>
              <a:rPr lang="en-US" b="1" dirty="0" smtClean="0"/>
              <a:t>Opportunities to transfer patients to other hospitals may be limited</a:t>
            </a:r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en-US" b="1" dirty="0" smtClean="0"/>
              <a:t>Scenario</a:t>
            </a:r>
            <a:r>
              <a:rPr lang="en-US" dirty="0" smtClean="0"/>
              <a:t>	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19800" y="4178558"/>
            <a:ext cx="2279651" cy="2650867"/>
            <a:chOff x="5029200" y="4114800"/>
            <a:chExt cx="2279651" cy="265086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876" t="32918" r="73905" b="35833"/>
            <a:stretch/>
          </p:blipFill>
          <p:spPr bwMode="auto">
            <a:xfrm>
              <a:off x="5029200" y="4114800"/>
              <a:ext cx="2279651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029200" y="6488668"/>
              <a:ext cx="2279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Sites of the Mumbai 2008 CCTA</a:t>
              </a:r>
              <a:endParaRPr lang="en-US" sz="1200" dirty="0"/>
            </a:p>
          </p:txBody>
        </p:sp>
      </p:grpSp>
      <p:pic>
        <p:nvPicPr>
          <p:cNvPr id="9" name="~PP1389.WAV">
            <a:hlinkClick r:id="" action="ppaction://media"/>
          </p:cNvPr>
          <p:cNvPicPr>
            <a:picLocks noRot="1" noChangeAspect="1"/>
          </p:cNvPicPr>
          <p:nvPr>
            <a:wavAudioFile r:embed="rId1" name="~PP1389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4995358"/>
      </p:ext>
    </p:extLst>
  </p:cSld>
  <p:clrMapOvr>
    <a:masterClrMapping/>
  </p:clrMapOvr>
  <p:transition advTm="30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Law Enforcement Agency Activities: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905000"/>
            <a:ext cx="7498080" cy="4343400"/>
          </a:xfrm>
        </p:spPr>
        <p:txBody>
          <a:bodyPr>
            <a:normAutofit/>
          </a:bodyPr>
          <a:lstStyle/>
          <a:p>
            <a:r>
              <a:rPr lang="en-US" b="1" dirty="0"/>
              <a:t>Likely </a:t>
            </a:r>
            <a:r>
              <a:rPr lang="en-US" b="1" dirty="0" smtClean="0"/>
              <a:t>first </a:t>
            </a:r>
            <a:r>
              <a:rPr lang="en-US" b="1" dirty="0"/>
              <a:t>of the first responders to arrive on the “</a:t>
            </a:r>
            <a:r>
              <a:rPr lang="en-US" b="1" dirty="0" smtClean="0"/>
              <a:t>scene”</a:t>
            </a:r>
            <a:endParaRPr lang="en-US" b="1" dirty="0"/>
          </a:p>
          <a:p>
            <a:r>
              <a:rPr lang="en-US" b="1" dirty="0" smtClean="0"/>
              <a:t>Locate and stop perpetrator(s)</a:t>
            </a:r>
          </a:p>
          <a:p>
            <a:r>
              <a:rPr lang="en-US" b="1" dirty="0" smtClean="0"/>
              <a:t>Participate with EMS in Unified Command structure</a:t>
            </a:r>
            <a:endParaRPr lang="en-US" b="1" dirty="0"/>
          </a:p>
        </p:txBody>
      </p:sp>
      <p:pic>
        <p:nvPicPr>
          <p:cNvPr id="4" name="irc_mi" descr="http://www.theblaze.com/wp-content/uploads/2013/09/Navy-Yard-G-620x36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547483"/>
            <a:ext cx="3962400" cy="231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SC_0118"/>
          <p:cNvPicPr>
            <a:picLocks noChangeAspect="1" noChangeArrowheads="1"/>
          </p:cNvPicPr>
          <p:nvPr/>
        </p:nvPicPr>
        <p:blipFill>
          <a:blip r:embed="rId4" cstate="print"/>
          <a:srcRect t="18563"/>
          <a:stretch>
            <a:fillRect/>
          </a:stretch>
        </p:blipFill>
        <p:spPr bwMode="auto">
          <a:xfrm>
            <a:off x="0" y="4722036"/>
            <a:ext cx="3962400" cy="213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93.WAV">
            <a:hlinkClick r:id="" action="ppaction://media"/>
          </p:cNvPr>
          <p:cNvPicPr>
            <a:picLocks noRot="1" noChangeAspect="1"/>
          </p:cNvPicPr>
          <p:nvPr>
            <a:wavAudioFile r:embed="rId1" name="~PP393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1803636"/>
      </p:ext>
    </p:extLst>
  </p:cSld>
  <p:clrMapOvr>
    <a:masterClrMapping/>
  </p:clrMapOvr>
  <p:transition spd="slow" advTm="19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Law Enforcement Agency Activities: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Command structure </a:t>
            </a:r>
            <a:endParaRPr lang="en-US" b="1" dirty="0"/>
          </a:p>
          <a:p>
            <a:r>
              <a:rPr lang="en-US" b="1" dirty="0" smtClean="0"/>
              <a:t>Traffic </a:t>
            </a:r>
            <a:r>
              <a:rPr lang="en-US" b="1" dirty="0"/>
              <a:t>control </a:t>
            </a:r>
          </a:p>
          <a:p>
            <a:r>
              <a:rPr lang="en-US" b="1" dirty="0" smtClean="0"/>
              <a:t>Site </a:t>
            </a:r>
            <a:r>
              <a:rPr lang="en-US" b="1" dirty="0"/>
              <a:t>and perimeter </a:t>
            </a:r>
            <a:r>
              <a:rPr lang="en-US" b="1" dirty="0" smtClean="0"/>
              <a:t>security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Protection </a:t>
            </a:r>
            <a:r>
              <a:rPr lang="en-US" b="1" dirty="0"/>
              <a:t>for other responders</a:t>
            </a:r>
          </a:p>
          <a:p>
            <a:r>
              <a:rPr lang="en-US" b="1" dirty="0" smtClean="0"/>
              <a:t>Communications </a:t>
            </a:r>
            <a:r>
              <a:rPr lang="en-US" b="1" dirty="0"/>
              <a:t>structure and interoperability </a:t>
            </a:r>
            <a:r>
              <a:rPr lang="en-US" b="1" dirty="0" smtClean="0"/>
              <a:t>plan 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irc_mi" descr="http://tribwgno.files.wordpress.com/2013/09/s027277841-300.jpg?w=9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76800"/>
            <a:ext cx="352387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42" y="4865143"/>
            <a:ext cx="3542858" cy="199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~PP2351.WAV">
            <a:hlinkClick r:id="" action="ppaction://media"/>
          </p:cNvPr>
          <p:cNvPicPr>
            <a:picLocks noRot="1" noChangeAspect="1"/>
          </p:cNvPicPr>
          <p:nvPr>
            <a:wavAudioFile r:embed="rId1" name="~PP2351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6964778"/>
      </p:ext>
    </p:extLst>
  </p:cSld>
  <p:clrMapOvr>
    <a:masterClrMapping/>
  </p:clrMapOvr>
  <p:transition spd="slow" advTm="22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Fire and EMS Agency Activities: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Command structure</a:t>
            </a:r>
            <a:endParaRPr lang="en-US" sz="2000" b="1" dirty="0"/>
          </a:p>
          <a:p>
            <a:pPr lvl="1"/>
            <a:r>
              <a:rPr lang="en-US" b="1" dirty="0" smtClean="0"/>
              <a:t>Participate with Law Enforcement and others as Unified Command Develops</a:t>
            </a:r>
          </a:p>
          <a:p>
            <a:pPr lvl="0"/>
            <a:r>
              <a:rPr lang="en-US" b="1" dirty="0" smtClean="0"/>
              <a:t>Rescue Task Force</a:t>
            </a:r>
          </a:p>
          <a:p>
            <a:pPr lvl="1"/>
            <a:r>
              <a:rPr lang="en-US" b="1" dirty="0" smtClean="0"/>
              <a:t>Warm Zone triage and patient care (LSIs)</a:t>
            </a:r>
          </a:p>
          <a:p>
            <a:r>
              <a:rPr lang="en-US" b="1" dirty="0" smtClean="0"/>
              <a:t>Communications structure and interoperability plan </a:t>
            </a:r>
            <a:endParaRPr lang="en-US" sz="2400" b="1" dirty="0" smtClean="0"/>
          </a:p>
          <a:p>
            <a:endParaRPr lang="en-US" b="1" dirty="0" smtClean="0"/>
          </a:p>
        </p:txBody>
      </p:sp>
      <p:pic>
        <p:nvPicPr>
          <p:cNvPr id="6" name="~PP3129.WAV">
            <a:hlinkClick r:id="" action="ppaction://media"/>
          </p:cNvPr>
          <p:cNvPicPr>
            <a:picLocks noRot="1" noChangeAspect="1"/>
          </p:cNvPicPr>
          <p:nvPr>
            <a:wavAudioFile r:embed="rId1" name="~PP3129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6871100"/>
      </p:ext>
    </p:extLst>
  </p:cSld>
  <p:clrMapOvr>
    <a:masterClrMapping/>
  </p:clrMapOvr>
  <p:transition spd="slow" advTm="33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b="1" u="sng" dirty="0" smtClean="0"/>
              <a:t>Treat patients</a:t>
            </a:r>
          </a:p>
          <a:p>
            <a:pPr lvl="1"/>
            <a:r>
              <a:rPr lang="en-US" b="1" dirty="0" smtClean="0"/>
              <a:t>Patients should actually move to all playing areas of the hospital as necessary</a:t>
            </a:r>
          </a:p>
          <a:p>
            <a:pPr lvl="2"/>
            <a:r>
              <a:rPr lang="en-US" b="1" dirty="0" smtClean="0"/>
              <a:t>Player Directory</a:t>
            </a:r>
          </a:p>
          <a:p>
            <a:pPr lvl="1"/>
            <a:r>
              <a:rPr lang="en-US" b="1" dirty="0" err="1" smtClean="0"/>
              <a:t>Moulaged</a:t>
            </a:r>
            <a:r>
              <a:rPr lang="en-US" b="1" dirty="0" smtClean="0"/>
              <a:t> actors as injured victims; </a:t>
            </a:r>
          </a:p>
          <a:p>
            <a:pPr lvl="2"/>
            <a:r>
              <a:rPr lang="en-US" b="1" i="1" u="sng" dirty="0" smtClean="0"/>
              <a:t>NO INVASIVE PROCEDURES </a:t>
            </a:r>
            <a:r>
              <a:rPr lang="en-US" b="1" dirty="0" smtClean="0"/>
              <a:t>(IVs, airway adjuncts, radiological examinations, etc.)</a:t>
            </a:r>
          </a:p>
          <a:p>
            <a:r>
              <a:rPr lang="en-US" b="1" dirty="0" smtClean="0"/>
              <a:t>May also be actors simulating other roles (e.g., family members, press, etc.)</a:t>
            </a:r>
          </a:p>
          <a:p>
            <a:r>
              <a:rPr lang="en-US" b="1" dirty="0" err="1" smtClean="0"/>
              <a:t>As practical, Players and Controllers should say out loud “This is an exercise message.”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88008" y="4270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 smtClean="0"/>
              <a:t>Hospital and ED Activities:</a:t>
            </a:r>
            <a:endParaRPr lang="en-US" b="1" dirty="0"/>
          </a:p>
        </p:txBody>
      </p:sp>
      <p:pic>
        <p:nvPicPr>
          <p:cNvPr id="7" name="~PP809.WAV">
            <a:hlinkClick r:id="" action="ppaction://media"/>
          </p:cNvPr>
          <p:cNvPicPr>
            <a:picLocks noRot="1" noChangeAspect="1"/>
          </p:cNvPicPr>
          <p:nvPr>
            <a:wavAudioFile r:embed="rId1" name="~PP809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6871100"/>
      </p:ext>
    </p:extLst>
  </p:cSld>
  <p:clrMapOvr>
    <a:masterClrMapping/>
  </p:clrMapOvr>
  <p:transition spd="slow" advTm="49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153400" cy="1143000"/>
          </a:xfrm>
        </p:spPr>
        <p:txBody>
          <a:bodyPr/>
          <a:lstStyle/>
          <a:p>
            <a:r>
              <a:rPr lang="en-US" b="1" dirty="0" smtClean="0"/>
              <a:t>Victim Envelopes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943088" cy="4800600"/>
          </a:xfrm>
        </p:spPr>
        <p:txBody>
          <a:bodyPr/>
          <a:lstStyle/>
          <a:p>
            <a:r>
              <a:rPr lang="en-US" b="1" dirty="0" smtClean="0"/>
              <a:t>Simulated victims will carry envelopes</a:t>
            </a:r>
          </a:p>
          <a:p>
            <a:pPr lvl="1"/>
            <a:r>
              <a:rPr lang="en-US" sz="3200" b="1" dirty="0" smtClean="0"/>
              <a:t>Inside envelopes is more information on patient condition</a:t>
            </a:r>
          </a:p>
          <a:p>
            <a:r>
              <a:rPr lang="en-US" b="1" dirty="0" smtClean="0"/>
              <a:t>Envelopes will be color-coded based and labeled </a:t>
            </a:r>
          </a:p>
          <a:p>
            <a:r>
              <a:rPr lang="en-US" b="1" u="sng" dirty="0" smtClean="0"/>
              <a:t>Envelopes must NOT be opened until the time and location indicated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276850"/>
            <a:ext cx="1905000" cy="1428750"/>
          </a:xfrm>
          <a:prstGeom prst="rect">
            <a:avLst/>
          </a:prstGeom>
        </p:spPr>
      </p:pic>
      <p:pic>
        <p:nvPicPr>
          <p:cNvPr id="7" name="~PP101.WAV">
            <a:hlinkClick r:id="" action="ppaction://media"/>
          </p:cNvPr>
          <p:cNvPicPr>
            <a:picLocks noRot="1" noChangeAspect="1"/>
          </p:cNvPicPr>
          <p:nvPr>
            <a:wavAudioFile r:embed="rId1" name="~PP101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7117433"/>
      </p:ext>
    </p:extLst>
  </p:cSld>
  <p:clrMapOvr>
    <a:masterClrMapping/>
  </p:clrMapOvr>
  <p:transition advTm="40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153400" cy="1143000"/>
          </a:xfrm>
        </p:spPr>
        <p:txBody>
          <a:bodyPr/>
          <a:lstStyle/>
          <a:p>
            <a:r>
              <a:rPr lang="en-US" b="1" dirty="0" smtClean="0"/>
              <a:t>Victim Envelopes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8153400" cy="1981200"/>
          </a:xfrm>
        </p:spPr>
        <p:txBody>
          <a:bodyPr numCol="2">
            <a:noAutofit/>
          </a:bodyPr>
          <a:lstStyle/>
          <a:p>
            <a:pPr marL="658368" lvl="2" indent="0">
              <a:spcBef>
                <a:spcPts val="1200"/>
              </a:spcBef>
              <a:buNone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Purple</a:t>
            </a:r>
          </a:p>
          <a:p>
            <a:pPr marL="658368" lvl="2" indent="0">
              <a:spcBef>
                <a:spcPts val="1200"/>
              </a:spcBef>
              <a:buNone/>
            </a:pPr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</a:p>
          <a:p>
            <a:pPr marL="658368" lvl="2" indent="0">
              <a:spcBef>
                <a:spcPts val="1200"/>
              </a:spcBef>
              <a:buNone/>
            </a:pPr>
            <a:r>
              <a:rPr lang="en-US" sz="28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Pink</a:t>
            </a:r>
          </a:p>
          <a:p>
            <a:pPr marL="658368" lvl="2" indent="0">
              <a:spcBef>
                <a:spcPts val="1200"/>
              </a:spcBef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</a:p>
          <a:p>
            <a:pPr marL="658368" lvl="2" indent="0">
              <a:spcBef>
                <a:spcPts val="1200"/>
              </a:spcBef>
              <a:buNone/>
            </a:pP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Orange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6800" y="3276600"/>
            <a:ext cx="7943088" cy="3276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Victim envelopes will be labeled, e.g.:</a:t>
            </a: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open until after 20 minutes in ED</a:t>
            </a: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open until patient is in OR</a:t>
            </a:r>
            <a:endParaRPr lang="en-US" sz="32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endParaRPr lang="en-US" sz="3200" b="1" u="sng" dirty="0" smtClean="0"/>
          </a:p>
        </p:txBody>
      </p:sp>
      <p:pic>
        <p:nvPicPr>
          <p:cNvPr id="6" name="~PP1215.WAV">
            <a:hlinkClick r:id="" action="ppaction://media"/>
          </p:cNvPr>
          <p:cNvPicPr>
            <a:picLocks noRot="1" noChangeAspect="1"/>
          </p:cNvPicPr>
          <p:nvPr>
            <a:wavAudioFile r:embed="rId1" name="~PP1215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5039871"/>
      </p:ext>
    </p:extLst>
  </p:cSld>
  <p:clrMapOvr>
    <a:masterClrMapping/>
  </p:clrMapOvr>
  <p:transition advTm="21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All 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As practical, Players and Controllers should say out loud “This is an exercise message.”</a:t>
            </a:r>
          </a:p>
          <a:p>
            <a:endParaRPr lang="en-US" dirty="0"/>
          </a:p>
        </p:txBody>
      </p:sp>
      <p:pic>
        <p:nvPicPr>
          <p:cNvPr id="5" name="~PP771.WAV">
            <a:hlinkClick r:id="" action="ppaction://media"/>
          </p:cNvPr>
          <p:cNvPicPr>
            <a:picLocks noRot="1" noChangeAspect="1"/>
          </p:cNvPicPr>
          <p:nvPr>
            <a:wavAudioFile r:embed="rId1" name="~PP771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5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Communications &amp;</a:t>
            </a:r>
          </a:p>
          <a:p>
            <a:pPr lvl="1"/>
            <a:r>
              <a:rPr lang="en-US" sz="4000" b="1" dirty="0" smtClean="0"/>
              <a:t>Visitors </a:t>
            </a:r>
          </a:p>
          <a:p>
            <a:pPr lvl="1"/>
            <a:r>
              <a:rPr lang="en-US" sz="4000" b="1" dirty="0" smtClean="0"/>
              <a:t>Staff </a:t>
            </a:r>
          </a:p>
          <a:p>
            <a:pPr lvl="1"/>
            <a:r>
              <a:rPr lang="en-US" sz="4000" b="1" dirty="0" smtClean="0"/>
              <a:t>Patients! </a:t>
            </a:r>
            <a:endParaRPr lang="en-US" b="1" dirty="0"/>
          </a:p>
        </p:txBody>
      </p:sp>
      <p:pic>
        <p:nvPicPr>
          <p:cNvPr id="6" name="~PP374.WAV">
            <a:hlinkClick r:id="" action="ppaction://media"/>
          </p:cNvPr>
          <p:cNvPicPr>
            <a:picLocks noRot="1" noChangeAspect="1"/>
          </p:cNvPicPr>
          <p:nvPr>
            <a:wavAudioFile r:embed="rId1" name="~PP374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2885401"/>
      </p:ext>
    </p:extLst>
  </p:cSld>
  <p:clrMapOvr>
    <a:masterClrMapping/>
  </p:clrMapOvr>
  <p:transition spd="slow" advTm="11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58" r="21534"/>
          <a:stretch/>
        </p:blipFill>
        <p:spPr bwMode="auto">
          <a:xfrm>
            <a:off x="1143000" y="2514600"/>
            <a:ext cx="1489984" cy="174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5410200" cy="360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903"/>
          <a:stretch/>
        </p:blipFill>
        <p:spPr bwMode="auto">
          <a:xfrm>
            <a:off x="5029200" y="3831431"/>
            <a:ext cx="4114800" cy="302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73712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3505200" cy="2286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Santa Fe </a:t>
            </a:r>
            <a:br>
              <a:rPr lang="en-US" sz="4000" b="1" dirty="0" smtClean="0"/>
            </a:br>
            <a:r>
              <a:rPr lang="en-US" sz="4000" b="1" dirty="0" smtClean="0"/>
              <a:t>High School </a:t>
            </a:r>
            <a:br>
              <a:rPr lang="en-US" sz="4000" b="1" dirty="0" smtClean="0"/>
            </a:br>
            <a:r>
              <a:rPr lang="en-US" sz="4000" b="1" dirty="0" smtClean="0"/>
              <a:t>Santa Fe, TX</a:t>
            </a:r>
            <a:br>
              <a:rPr lang="en-US" sz="4000" b="1" dirty="0" smtClean="0"/>
            </a:br>
            <a:r>
              <a:rPr lang="en-US" sz="4000" b="1" dirty="0" smtClean="0"/>
              <a:t>May 18, 2018</a:t>
            </a:r>
          </a:p>
        </p:txBody>
      </p:sp>
      <p:pic>
        <p:nvPicPr>
          <p:cNvPr id="7" name="~PP1183.WAV">
            <a:hlinkClick r:id="" action="ppaction://media"/>
          </p:cNvPr>
          <p:cNvPicPr>
            <a:picLocks noRot="1" noChangeAspect="1"/>
          </p:cNvPicPr>
          <p:nvPr>
            <a:wavAudioFile r:embed="rId1" name="~PP1183.WAV"/>
          </p:nvPr>
        </p:nvPicPr>
        <p:blipFill>
          <a:blip r:embed="rId8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6965289"/>
      </p:ext>
    </p:extLst>
  </p:cSld>
  <p:clrMapOvr>
    <a:masterClrMapping/>
  </p:clrMapOvr>
  <p:transition advTm="5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Communications: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Signage</a:t>
            </a:r>
          </a:p>
          <a:p>
            <a:r>
              <a:rPr lang="en-US" sz="4400" b="1" dirty="0" smtClean="0"/>
              <a:t>Announcements</a:t>
            </a:r>
          </a:p>
          <a:p>
            <a:r>
              <a:rPr lang="en-US" sz="4400" b="1" dirty="0" smtClean="0"/>
              <a:t>Explanations</a:t>
            </a:r>
          </a:p>
          <a:p>
            <a:pPr lvl="1"/>
            <a:r>
              <a:rPr lang="en-US" sz="4000" b="1" dirty="0" smtClean="0"/>
              <a:t>Explain sights and sounds and reassure that it’s just a training exercise</a:t>
            </a:r>
          </a:p>
          <a:p>
            <a:endParaRPr lang="en-US" sz="4400" b="1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14" t="22326" r="10118" b="10167"/>
          <a:stretch/>
        </p:blipFill>
        <p:spPr bwMode="auto">
          <a:xfrm>
            <a:off x="0" y="3352800"/>
            <a:ext cx="535577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/>
          <p:nvPr/>
        </p:nvPicPr>
        <p:blipFill>
          <a:blip r:embed="rId5" cstate="print"/>
          <a:srcRect l="28534" r="15408"/>
          <a:stretch>
            <a:fillRect/>
          </a:stretch>
        </p:blipFill>
        <p:spPr bwMode="auto">
          <a:xfrm>
            <a:off x="6248400" y="3124200"/>
            <a:ext cx="2895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655.WAV">
            <a:hlinkClick r:id="" action="ppaction://media"/>
          </p:cNvPr>
          <p:cNvPicPr>
            <a:picLocks noRot="1" noChangeAspect="1"/>
          </p:cNvPicPr>
          <p:nvPr>
            <a:wavAudioFile r:embed="rId2" name="~PP655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72885401"/>
      </p:ext>
    </p:extLst>
  </p:cSld>
  <p:clrMapOvr>
    <a:masterClrMapping/>
  </p:clrMapOvr>
  <p:transition spd="slow" advTm="57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Communications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Premier Health and MVH Media Liaison</a:t>
            </a:r>
            <a:endParaRPr lang="en-US" b="1" dirty="0"/>
          </a:p>
        </p:txBody>
      </p:sp>
      <p:pic>
        <p:nvPicPr>
          <p:cNvPr id="6" name="~PP195.WAV">
            <a:hlinkClick r:id="" action="ppaction://media"/>
          </p:cNvPr>
          <p:cNvPicPr>
            <a:picLocks noRot="1" noChangeAspect="1"/>
          </p:cNvPicPr>
          <p:nvPr>
            <a:wavAudioFile r:embed="rId1" name="~PP195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933450" y="28575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9600" b="1" dirty="0" smtClean="0">
                <a:solidFill>
                  <a:schemeClr val="tx2">
                    <a:lumMod val="75000"/>
                  </a:schemeClr>
                </a:solidFill>
              </a:rPr>
              <a:t>Suspending or Terminating Exercise</a:t>
            </a:r>
          </a:p>
        </p:txBody>
      </p:sp>
      <p:pic>
        <p:nvPicPr>
          <p:cNvPr id="5" name="~PP2019.WAV">
            <a:hlinkClick r:id="" action="ppaction://media"/>
          </p:cNvPr>
          <p:cNvPicPr>
            <a:picLocks noRot="1" noChangeAspect="1"/>
          </p:cNvPicPr>
          <p:nvPr>
            <a:wavAudioFile r:embed="rId1" name="~PP2019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Suspending or Terminating Exercise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943088" cy="4800600"/>
          </a:xfrm>
        </p:spPr>
        <p:txBody>
          <a:bodyPr/>
          <a:lstStyle/>
          <a:p>
            <a:r>
              <a:rPr lang="en-US" b="1" dirty="0"/>
              <a:t>In the event of a real emergency the player will inform the controller/evaluator with the phrase  </a:t>
            </a:r>
          </a:p>
          <a:p>
            <a:pPr marL="82296" indent="0">
              <a:buNone/>
            </a:pPr>
            <a:r>
              <a:rPr lang="en-US" sz="3600" b="1" dirty="0"/>
              <a:t>    “REAL WORLD EMERGENCY” </a:t>
            </a:r>
          </a:p>
          <a:p>
            <a:r>
              <a:rPr lang="en-US" b="1" dirty="0"/>
              <a:t>The controller/evaluator will forward the information to the </a:t>
            </a:r>
            <a:r>
              <a:rPr lang="en-US" b="1" dirty="0" smtClean="0"/>
              <a:t>Senior Controller and the </a:t>
            </a:r>
            <a:r>
              <a:rPr lang="en-US" b="1" dirty="0"/>
              <a:t>SIMCELL</a:t>
            </a:r>
          </a:p>
          <a:p>
            <a:endParaRPr lang="en-US" dirty="0"/>
          </a:p>
        </p:txBody>
      </p:sp>
      <p:pic>
        <p:nvPicPr>
          <p:cNvPr id="6" name="~PP1737.WAV">
            <a:hlinkClick r:id="" action="ppaction://media"/>
          </p:cNvPr>
          <p:cNvPicPr>
            <a:picLocks noRot="1" noChangeAspect="1"/>
          </p:cNvPicPr>
          <p:nvPr>
            <a:wavAudioFile r:embed="rId1" name="~PP1737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7472527"/>
      </p:ext>
    </p:extLst>
  </p:cSld>
  <p:clrMapOvr>
    <a:masterClrMapping/>
  </p:clrMapOvr>
  <p:transition spd="slow" advTm="28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0"/>
            <a:ext cx="8077200" cy="6858000"/>
          </a:xfr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8800" b="1" dirty="0" smtClean="0">
                <a:solidFill>
                  <a:schemeClr val="accent2"/>
                </a:solidFill>
              </a:rPr>
              <a:t>QUESTIONS?</a:t>
            </a:r>
            <a:r>
              <a:rPr lang="en-US" sz="8800" b="1" dirty="0" smtClean="0">
                <a:solidFill>
                  <a:schemeClr val="accent2"/>
                </a:solidFill>
              </a:rPr>
              <a:t/>
            </a:r>
            <a:br>
              <a:rPr lang="en-US" sz="8800" b="1" dirty="0" smtClean="0">
                <a:solidFill>
                  <a:schemeClr val="accent2"/>
                </a:solidFill>
              </a:rPr>
            </a:br>
            <a:r>
              <a:rPr lang="en-US" sz="8000" b="1" dirty="0" smtClean="0">
                <a:solidFill>
                  <a:schemeClr val="accent2"/>
                </a:solidFill>
              </a:rPr>
              <a:t>Email to david.gerstner@daytonohio.gov</a:t>
            </a:r>
            <a:endParaRPr sz="8000" b="1" dirty="0" smtClean="0">
              <a:solidFill>
                <a:schemeClr val="accent2"/>
              </a:solidFill>
            </a:endParaRPr>
          </a:p>
        </p:txBody>
      </p:sp>
      <p:pic>
        <p:nvPicPr>
          <p:cNvPr id="5" name="~PP3618.WAV">
            <a:hlinkClick r:id="" action="ppaction://media"/>
          </p:cNvPr>
          <p:cNvPicPr>
            <a:picLocks noRot="1" noChangeAspect="1"/>
          </p:cNvPicPr>
          <p:nvPr>
            <a:wavAudioFile r:embed="rId1" name="~PP3618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9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1828800"/>
            <a:ext cx="8229600" cy="40386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THANK YOU FOR PARTICIPATING!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>
                <a:solidFill>
                  <a:schemeClr val="accent3"/>
                </a:solidFill>
              </a:rPr>
              <a:t>PLEASE COMPLETE THE EVALUATION FORMS AFTER THE EXERCISE!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5" name="~PP531.WAV">
            <a:hlinkClick r:id="" action="ppaction://media"/>
          </p:cNvPr>
          <p:cNvPicPr>
            <a:picLocks noRot="1" noChangeAspect="1"/>
          </p:cNvPicPr>
          <p:nvPr>
            <a:wavAudioFile r:embed="rId1" name="~PP531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1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6" name="Picture 6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11022"/>
            <a:ext cx="9143999" cy="51469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62" name="Picture 2" descr="Image result for jacksonville landing shooti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609" y="0"/>
            <a:ext cx="4468390" cy="2514600"/>
          </a:xfrm>
          <a:prstGeom prst="rect">
            <a:avLst/>
          </a:prstGeom>
          <a:noFill/>
        </p:spPr>
      </p:pic>
      <p:pic>
        <p:nvPicPr>
          <p:cNvPr id="7" name="Picture 2" descr="Image result for jacksonville landing shooting video 2018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0"/>
            <a:ext cx="5691520" cy="320040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143000" y="1981200"/>
            <a:ext cx="4114800" cy="1524001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Jacksonville, FL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August 26, 2018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~PP3270.WAV">
            <a:hlinkClick r:id="" action="ppaction://media"/>
          </p:cNvPr>
          <p:cNvPicPr>
            <a:picLocks noRot="1" noChangeAspect="1"/>
          </p:cNvPicPr>
          <p:nvPr>
            <a:wavAudioFile r:embed="rId1" name="~PP3270.WAV"/>
          </p:nvPr>
        </p:nvPicPr>
        <p:blipFill>
          <a:blip r:embed="rId10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5083230"/>
      </p:ext>
    </p:extLst>
  </p:cSld>
  <p:clrMapOvr>
    <a:masterClrMapping/>
  </p:clrMapOvr>
  <p:transition advTm="6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6" y="0"/>
            <a:ext cx="9160416" cy="685800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181600" y="3505200"/>
            <a:ext cx="3657600" cy="1076325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Cincinnati, OH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September 6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b="1" dirty="0" smtClean="0">
                <a:solidFill>
                  <a:srgbClr val="FF0000"/>
                </a:solidFill>
              </a:rPr>
              <a:t>, 2018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~PP437.WAV">
            <a:hlinkClick r:id="" action="ppaction://media"/>
          </p:cNvPr>
          <p:cNvPicPr>
            <a:picLocks noRot="1" noChangeAspect="1"/>
          </p:cNvPicPr>
          <p:nvPr>
            <a:wavAudioFile r:embed="rId1" name="~PP437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462129"/>
      </p:ext>
    </p:extLst>
  </p:cSld>
  <p:clrMapOvr>
    <a:masterClrMapping/>
  </p:clrMapOvr>
  <p:transition advTm="5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67" y="3867086"/>
            <a:ext cx="20997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59898"/>
            <a:ext cx="8153400" cy="93550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Dawn of a New Day Player Pre-brief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219200"/>
            <a:ext cx="7711440" cy="1752600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Full Scale Exercise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Thursday, September 27</a:t>
            </a:r>
            <a:r>
              <a:rPr lang="en-US" sz="3200" b="1" baseline="30000" dirty="0" smtClean="0">
                <a:solidFill>
                  <a:schemeClr val="tx1"/>
                </a:solidFill>
              </a:rPr>
              <a:t>th</a:t>
            </a:r>
            <a:r>
              <a:rPr lang="en-US" sz="3200" b="1" dirty="0" smtClean="0">
                <a:solidFill>
                  <a:schemeClr val="tx1"/>
                </a:solidFill>
              </a:rPr>
              <a:t>, 2018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5731647"/>
            <a:ext cx="3279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Presented by: </a:t>
            </a:r>
          </a:p>
          <a:p>
            <a:r>
              <a:rPr lang="en-US" b="1" dirty="0" smtClean="0"/>
              <a:t>David Gerstner</a:t>
            </a:r>
          </a:p>
          <a:p>
            <a:r>
              <a:rPr lang="en-US" b="1" dirty="0" smtClean="0"/>
              <a:t>Dayton MMRS Coordinator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5502662"/>
            <a:ext cx="1371600" cy="135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955" y1="24176" x2="42455" y2="26353"/>
                        <a14:foregroundMark x1="44636" y1="19647" x2="47091" y2="17294"/>
                        <a14:foregroundMark x1="48455" y1="24824" x2="49591" y2="25706"/>
                        <a14:foregroundMark x1="55273" y1="24176" x2="55273" y2="27000"/>
                        <a14:foregroundMark x1="56273" y1="47706" x2="63091" y2="47471"/>
                        <a14:foregroundMark x1="62909" y1="48765" x2="63591" y2="53706"/>
                        <a14:foregroundMark x1="49091" y1="41235" x2="53955" y2="53706"/>
                        <a14:foregroundMark x1="44455" y1="53941" x2="48773" y2="40765"/>
                        <a14:foregroundMark x1="38136" y1="54588" x2="41773" y2="52412"/>
                        <a14:foregroundMark x1="35955" y1="54118" x2="35955" y2="41000"/>
                        <a14:foregroundMark x1="39455" y1="41882" x2="43136" y2="44235"/>
                        <a14:foregroundMark x1="65273" y1="54588" x2="70091" y2="40588"/>
                        <a14:foregroundMark x1="32636" y1="48353" x2="32636" y2="53059"/>
                        <a14:foregroundMark x1="24500" y1="60529" x2="24500" y2="62412"/>
                        <a14:foregroundMark x1="25909" y1="62588" x2="25955" y2="59000"/>
                        <a14:foregroundMark x1="28909" y1="59000" x2="28955" y2="62176"/>
                        <a14:foregroundMark x1="35227" y1="58706" x2="35273" y2="62176"/>
                        <a14:foregroundMark x1="37273" y1="59706" x2="37455" y2="62412"/>
                        <a14:foregroundMark x1="39955" y1="60647" x2="40136" y2="61882"/>
                        <a14:foregroundMark x1="44682" y1="59941" x2="44727" y2="61471"/>
                        <a14:foregroundMark x1="48682" y1="60647" x2="49182" y2="59235"/>
                        <a14:foregroundMark x1="51455" y1="59235" x2="52136" y2="60647"/>
                        <a14:foregroundMark x1="57000" y1="59765" x2="57591" y2="59000"/>
                        <a14:foregroundMark x1="61273" y1="58941" x2="61545" y2="59059"/>
                        <a14:foregroundMark x1="66455" y1="61647" x2="66636" y2="61059"/>
                        <a14:foregroundMark x1="70091" y1="61706" x2="70227" y2="60706"/>
                        <a14:foregroundMark x1="73227" y1="60882" x2="73273" y2="60353"/>
                        <a14:foregroundMark x1="25227" y1="67353" x2="25318" y2="65882"/>
                        <a14:foregroundMark x1="26364" y1="67059" x2="26364" y2="65765"/>
                        <a14:foregroundMark x1="32727" y1="67706" x2="32727" y2="67000"/>
                        <a14:foregroundMark x1="35409" y1="67471" x2="35455" y2="66765"/>
                        <a14:foregroundMark x1="39318" y1="68118" x2="39500" y2="67412"/>
                        <a14:foregroundMark x1="42591" y1="67647" x2="42636" y2="66000"/>
                        <a14:foregroundMark x1="46818" y1="68118" x2="47227" y2="66941"/>
                        <a14:foregroundMark x1="50864" y1="66706" x2="50636" y2="66294"/>
                        <a14:foregroundMark x1="53818" y1="67000" x2="53409" y2="66706"/>
                        <a14:foregroundMark x1="55682" y1="68059" x2="55682" y2="67706"/>
                        <a14:foregroundMark x1="59364" y1="67941" x2="59318" y2="67588"/>
                        <a14:foregroundMark x1="62636" y1="67235" x2="62636" y2="66941"/>
                        <a14:foregroundMark x1="63864" y1="68412" x2="64000" y2="68118"/>
                        <a14:foregroundMark x1="68000" y1="67235" x2="67818" y2="66294"/>
                        <a14:foregroundMark x1="69955" y1="67882" x2="69955" y2="66588"/>
                        <a14:foregroundMark x1="71182" y1="67000" x2="71227" y2="66118"/>
                        <a14:foregroundMark x1="75136" y1="67235" x2="75136" y2="65882"/>
                        <a14:foregroundMark x1="29136" y1="76647" x2="29045" y2="74824"/>
                        <a14:foregroundMark x1="27500" y1="72176" x2="30727" y2="72235"/>
                        <a14:foregroundMark x1="30727" y1="77000" x2="30682" y2="76294"/>
                        <a14:foregroundMark x1="21500" y1="72235" x2="78591" y2="72176"/>
                        <a14:foregroundMark x1="32182" y1="77647" x2="32227" y2="76647"/>
                        <a14:foregroundMark x1="33045" y1="76824" x2="34409" y2="76647"/>
                        <a14:foregroundMark x1="30727" y1="67000" x2="30409" y2="66471"/>
                        <a14:foregroundMark x1="34182" y1="77882" x2="34409" y2="77765"/>
                        <a14:foregroundMark x1="36364" y1="77000" x2="36409" y2="75235"/>
                        <a14:foregroundMark x1="38227" y1="76765" x2="38227" y2="75882"/>
                        <a14:foregroundMark x1="39318" y1="77235" x2="39318" y2="76059"/>
                        <a14:foregroundMark x1="41636" y1="76647" x2="41682" y2="75588"/>
                        <a14:foregroundMark x1="38273" y1="74647" x2="38273" y2="74647"/>
                        <a14:foregroundMark x1="45182" y1="77235" x2="45182" y2="77235"/>
                        <a14:foregroundMark x1="42591" y1="75882" x2="42591" y2="75882"/>
                        <a14:foregroundMark x1="46227" y1="76294" x2="46227" y2="76294"/>
                        <a14:foregroundMark x1="49773" y1="76412" x2="49773" y2="76412"/>
                        <a14:foregroundMark x1="53000" y1="76765" x2="53000" y2="76765"/>
                        <a14:foregroundMark x1="55682" y1="76824" x2="55682" y2="76824"/>
                        <a14:foregroundMark x1="57545" y1="77176" x2="57545" y2="77176"/>
                        <a14:foregroundMark x1="58455" y1="76941" x2="58455" y2="76941"/>
                        <a14:foregroundMark x1="59636" y1="75941" x2="59636" y2="75941"/>
                        <a14:foregroundMark x1="58545" y1="74412" x2="58545" y2="74412"/>
                        <a14:foregroundMark x1="63955" y1="76882" x2="63955" y2="76882"/>
                        <a14:foregroundMark x1="61727" y1="77471" x2="61727" y2="77471"/>
                        <a14:foregroundMark x1="68545" y1="76765" x2="68545" y2="76765"/>
                        <a14:foregroundMark x1="70545" y1="76647" x2="70545" y2="76647"/>
                        <a14:foregroundMark x1="67545" y1="76765" x2="67545" y2="76765"/>
                        <a14:foregroundMark x1="71364" y1="76647" x2="71364" y2="76647"/>
                        <a14:foregroundMark x1="71318" y1="77882" x2="71318" y2="77882"/>
                        <a14:foregroundMark x1="40682" y1="77353" x2="40682" y2="77353"/>
                        <a14:foregroundMark x1="46277" y1="34251" x2="46277" y2="34251"/>
                        <a14:foregroundMark x1="31649" y1="61446" x2="31649" y2="61446"/>
                        <a14:foregroundMark x1="48005" y1="76764" x2="48005" y2="76764"/>
                        <a14:foregroundMark x1="51197" y1="77969" x2="51197" y2="77969"/>
                        <a14:foregroundMark x1="52128" y1="76076" x2="52128" y2="76076"/>
                        <a14:foregroundMark x1="51596" y1="74699" x2="51596" y2="74699"/>
                        <a14:foregroundMark x1="54255" y1="77281" x2="54255" y2="77281"/>
                        <a14:foregroundMark x1="65160" y1="74699" x2="65160" y2="74699"/>
                        <a14:foregroundMark x1="50798" y1="33735" x2="50798" y2="33735"/>
                        <a14:foregroundMark x1="76064" y1="61446" x2="76064" y2="61446"/>
                        <a14:foregroundMark x1="37633" y1="65232" x2="37633" y2="65232"/>
                        <a14:backgroundMark x1="26682" y1="59706" x2="26682" y2="59706"/>
                        <a14:backgroundMark x1="27864" y1="67412" x2="27864" y2="67412"/>
                        <a14:backgroundMark x1="33409" y1="66412" x2="33409" y2="66412"/>
                        <a14:backgroundMark x1="32545" y1="60471" x2="32545" y2="60471"/>
                        <a14:backgroundMark x1="45682" y1="60529" x2="45682" y2="60529"/>
                        <a14:backgroundMark x1="40273" y1="67353" x2="40273" y2="67353"/>
                        <a14:backgroundMark x1="40818" y1="59647" x2="40818" y2="59647"/>
                        <a14:backgroundMark x1="48182" y1="66647" x2="48182" y2="66647"/>
                        <a14:backgroundMark x1="58455" y1="61059" x2="58455" y2="61059"/>
                        <a14:backgroundMark x1="57045" y1="67235" x2="57045" y2="67235"/>
                        <a14:backgroundMark x1="49591" y1="60824" x2="49591" y2="60824"/>
                        <a14:backgroundMark x1="72136" y1="66588" x2="72136" y2="66588"/>
                        <a14:backgroundMark x1="65000" y1="66882" x2="65000" y2="66882"/>
                        <a14:backgroundMark x1="67591" y1="60294" x2="67591" y2="60294"/>
                        <a14:backgroundMark x1="77227" y1="60706" x2="77227" y2="60706"/>
                        <a14:backgroundMark x1="33909" y1="76235" x2="33909" y2="76235"/>
                        <a14:backgroundMark x1="28682" y1="75353" x2="28682" y2="75353"/>
                        <a14:backgroundMark x1="41227" y1="76941" x2="41227" y2="76941"/>
                        <a14:backgroundMark x1="45591" y1="77118" x2="45591" y2="77118"/>
                        <a14:backgroundMark x1="47227" y1="77059" x2="47227" y2="77059"/>
                        <a14:backgroundMark x1="51000" y1="76412" x2="51000" y2="76412"/>
                        <a14:backgroundMark x1="55727" y1="77471" x2="55727" y2="77471"/>
                        <a14:backgroundMark x1="70864" y1="59824" x2="70864" y2="59824"/>
                        <a14:backgroundMark x1="70818" y1="76176" x2="70818" y2="76176"/>
                        <a14:backgroundMark x1="66909" y1="77235" x2="66909" y2="77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16" t="12653" r="18748" b="19828"/>
          <a:stretch/>
        </p:blipFill>
        <p:spPr bwMode="auto">
          <a:xfrm>
            <a:off x="990600" y="5227982"/>
            <a:ext cx="1916264" cy="16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86925"/>
            <a:ext cx="5334000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56" y="3867085"/>
            <a:ext cx="20997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64" y="3867085"/>
            <a:ext cx="2098036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36" y="3864502"/>
            <a:ext cx="20997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~PP1333.WAV">
            <a:hlinkClick r:id="" action="ppaction://media"/>
          </p:cNvPr>
          <p:cNvPicPr>
            <a:picLocks noRot="1" noChangeAspect="1"/>
          </p:cNvPicPr>
          <p:nvPr>
            <a:wavAudioFile r:embed="rId1" name="~PP1333.WAV"/>
          </p:nvPr>
        </p:nvPicPr>
        <p:blipFill>
          <a:blip r:embed="rId11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3446642"/>
      </p:ext>
    </p:extLst>
  </p:cSld>
  <p:clrMapOvr>
    <a:masterClrMapping/>
  </p:clrMapOvr>
  <p:transition spd="slow" advTm="25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Orlando Response</a:t>
            </a:r>
            <a:endParaRPr lang="en-US" sz="4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3" y="4336472"/>
            <a:ext cx="4070961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96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3276600"/>
            <a:ext cx="4627562" cy="259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96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56565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~PP2417.WAV">
            <a:hlinkClick r:id="" action="ppaction://media"/>
          </p:cNvPr>
          <p:cNvPicPr>
            <a:picLocks noRot="1" noChangeAspect="1"/>
          </p:cNvPicPr>
          <p:nvPr>
            <a:wavAudioFile r:embed="rId1" name="~PP2417.WAV"/>
          </p:nvPr>
        </p:nvPicPr>
        <p:blipFill>
          <a:blip r:embed="rId7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1962696"/>
      </p:ext>
    </p:extLst>
  </p:cSld>
  <p:clrMapOvr>
    <a:masterClrMapping/>
  </p:clrMapOvr>
  <p:transition spd="slow" advTm="18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85"/>
          <a:stretch/>
        </p:blipFill>
        <p:spPr bwMode="auto">
          <a:xfrm>
            <a:off x="5104614" y="4629150"/>
            <a:ext cx="4037814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28" y="0"/>
            <a:ext cx="3086100" cy="205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5" t="45833" r="3473"/>
          <a:stretch/>
        </p:blipFill>
        <p:spPr bwMode="auto">
          <a:xfrm>
            <a:off x="2743200" y="2219325"/>
            <a:ext cx="51244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64" y="6858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Las Vegas Response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84333"/>
            <a:ext cx="4037814" cy="227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~PP3631.WAV">
            <a:hlinkClick r:id="" action="ppaction://media"/>
          </p:cNvPr>
          <p:cNvPicPr>
            <a:picLocks noRot="1" noChangeAspect="1"/>
          </p:cNvPicPr>
          <p:nvPr>
            <a:wavAudioFile r:embed="rId1" name="~PP3631.WAV"/>
          </p:nvPr>
        </p:nvPicPr>
        <p:blipFill>
          <a:blip r:embed="rId7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1854750"/>
      </p:ext>
    </p:extLst>
  </p:cSld>
  <p:clrMapOvr>
    <a:masterClrMapping/>
  </p:clrMapOvr>
  <p:transition advTm="9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Exercise Parameters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Lead-in scenario provided on </a:t>
            </a:r>
            <a:r>
              <a:rPr lang="en-US" b="1" dirty="0" smtClean="0">
                <a:solidFill>
                  <a:srgbClr val="FF0000"/>
                </a:solidFill>
              </a:rPr>
              <a:t>Tuesday, September 25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via e-mail</a:t>
            </a:r>
            <a:endParaRPr lang="en-US" b="1" dirty="0"/>
          </a:p>
          <a:p>
            <a:r>
              <a:rPr lang="en-US" b="1" dirty="0"/>
              <a:t>Multiple organizations participating</a:t>
            </a:r>
          </a:p>
          <a:p>
            <a:r>
              <a:rPr lang="en-US" b="1" dirty="0" smtClean="0"/>
              <a:t>Exercise date is Thursday, September 27th</a:t>
            </a:r>
          </a:p>
          <a:p>
            <a:r>
              <a:rPr lang="en-US" b="1" dirty="0" smtClean="0"/>
              <a:t>Exercise </a:t>
            </a:r>
            <a:r>
              <a:rPr lang="en-US" b="1" dirty="0"/>
              <a:t>will run from </a:t>
            </a:r>
            <a:r>
              <a:rPr lang="en-US" b="1" u="sng" dirty="0" smtClean="0"/>
              <a:t>approximately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2:00 PM – 5:00 PM</a:t>
            </a:r>
          </a:p>
          <a:p>
            <a:r>
              <a:rPr lang="en-US" b="1" dirty="0" smtClean="0"/>
              <a:t>Half-hour Hot Wash following</a:t>
            </a:r>
            <a:endParaRPr lang="en-US" b="1" dirty="0"/>
          </a:p>
        </p:txBody>
      </p:sp>
      <p:pic>
        <p:nvPicPr>
          <p:cNvPr id="5" name="~PP1619.WAV">
            <a:hlinkClick r:id="" action="ppaction://media"/>
          </p:cNvPr>
          <p:cNvPicPr>
            <a:picLocks noRot="1" noChangeAspect="1"/>
          </p:cNvPicPr>
          <p:nvPr>
            <a:wavAudioFile r:embed="rId1" name="~PP1619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6218024"/>
      </p:ext>
    </p:extLst>
  </p:cSld>
  <p:clrMapOvr>
    <a:masterClrMapping/>
  </p:clrMapOvr>
  <p:transition spd="slow" advTm="38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Medics evacuate an injured woman on Boulevard des Filles du Calvaire near the Bataclan early on November 14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965839" cy="2286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woman is evacuated from the Bataclan theater early on November 14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1"/>
            <a:ext cx="5041214" cy="2830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French security forces rush in as people are evacuated in the area of Rue Bichat in the 10th District of Paris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91"/>
          <a:stretch/>
        </p:blipFill>
        <p:spPr bwMode="auto">
          <a:xfrm>
            <a:off x="0" y="2279348"/>
            <a:ext cx="2438400" cy="1884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SC_0181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191000" y="3579192"/>
            <a:ext cx="4953000" cy="327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45986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Rescuers evacuate an injured person on Boulevard des Filles du Calvaire, close to the Bataclan concert hall in central Paris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14600"/>
            <a:ext cx="2610951" cy="1466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05" y="2514600"/>
            <a:ext cx="2038095" cy="2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8" descr="Rescuers evacuate an injured person near the Stade de France, one of several sites of attacks November 13 in Paris. Thousands of fans were watching a soccer match between France and Germany when the attacks occurred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27" t="2061" r="22577"/>
          <a:stretch/>
        </p:blipFill>
        <p:spPr bwMode="auto">
          <a:xfrm>
            <a:off x="2514600" y="2133600"/>
            <a:ext cx="1927738" cy="2112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~PP3095.WAV">
            <a:hlinkClick r:id="" action="ppaction://media"/>
          </p:cNvPr>
          <p:cNvPicPr>
            <a:picLocks noRot="1" noChangeAspect="1"/>
          </p:cNvPicPr>
          <p:nvPr>
            <a:wavAudioFile r:embed="rId1" name="~PP3095.WAV"/>
          </p:nvPr>
        </p:nvPicPr>
        <p:blipFill>
          <a:blip r:embed="rId11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5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8.1|6.6|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9080</TotalTime>
  <Words>487</Words>
  <Application>Microsoft Office PowerPoint</Application>
  <PresentationFormat>On-screen Show (4:3)</PresentationFormat>
  <Paragraphs>93</Paragraphs>
  <Slides>25</Slides>
  <Notes>3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Solstice</vt:lpstr>
      <vt:lpstr>Marjory Stoneman Douglas High School  Parkland, FL – February 14, 2018</vt:lpstr>
      <vt:lpstr>Santa Fe  High School  Santa Fe, TX May 18, 2018</vt:lpstr>
      <vt:lpstr>Slide 3</vt:lpstr>
      <vt:lpstr>Slide 4</vt:lpstr>
      <vt:lpstr>Dawn of a New Day Player Pre-brief</vt:lpstr>
      <vt:lpstr>Orlando Response</vt:lpstr>
      <vt:lpstr>Slide 7</vt:lpstr>
      <vt:lpstr>Exercise Parameters </vt:lpstr>
      <vt:lpstr>Slide 9</vt:lpstr>
      <vt:lpstr>Scenario </vt:lpstr>
      <vt:lpstr>Scenario </vt:lpstr>
      <vt:lpstr>Law Enforcement Agency Activities:</vt:lpstr>
      <vt:lpstr>Law Enforcement Agency Activities:</vt:lpstr>
      <vt:lpstr>Fire and EMS Agency Activities:</vt:lpstr>
      <vt:lpstr>Slide 15</vt:lpstr>
      <vt:lpstr>Victim Envelopes</vt:lpstr>
      <vt:lpstr>Victim Envelopes</vt:lpstr>
      <vt:lpstr>All Communications</vt:lpstr>
      <vt:lpstr>  </vt:lpstr>
      <vt:lpstr>Communications: </vt:lpstr>
      <vt:lpstr>Communications</vt:lpstr>
      <vt:lpstr>Suspending or Terminating Exercise</vt:lpstr>
      <vt:lpstr>Suspending or Terminating Exercise</vt:lpstr>
      <vt:lpstr>QUESTIONS? Email to david.gerstner@daytonohio.gov</vt:lpstr>
      <vt:lpstr>THANK YOU FOR PARTICIPATING!  PLEASE COMPLETE THE EVALUATION FORMS AFTER THE EXERCISE!</vt:lpstr>
    </vt:vector>
  </TitlesOfParts>
  <Company>PHDMC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Blowing in the Wind Player Pre-brief</dc:title>
  <dc:creator>PHDMC</dc:creator>
  <cp:lastModifiedBy>david.gerstner</cp:lastModifiedBy>
  <cp:revision>344</cp:revision>
  <cp:lastPrinted>2017-12-11T15:31:04Z</cp:lastPrinted>
  <dcterms:created xsi:type="dcterms:W3CDTF">2015-04-08T12:34:16Z</dcterms:created>
  <dcterms:modified xsi:type="dcterms:W3CDTF">2018-09-11T13:24:52Z</dcterms:modified>
</cp:coreProperties>
</file>